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9" r:id="rId5"/>
    <p:sldId id="276" r:id="rId6"/>
    <p:sldId id="275" r:id="rId7"/>
    <p:sldId id="284" r:id="rId8"/>
    <p:sldId id="283" r:id="rId9"/>
    <p:sldId id="286" r:id="rId10"/>
    <p:sldId id="287" r:id="rId11"/>
    <p:sldId id="290" r:id="rId12"/>
    <p:sldId id="265" r:id="rId13"/>
    <p:sldId id="28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2"/>
    <p:restoredTop sz="96405"/>
  </p:normalViewPr>
  <p:slideViewPr>
    <p:cSldViewPr snapToGrid="0" snapToObjects="1">
      <p:cViewPr varScale="1">
        <p:scale>
          <a:sx n="161" d="100"/>
          <a:sy n="16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622A1-EA56-A148-B1CB-69B12BEAC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27DA70-4E2A-2F49-A5E3-1E3AE7869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4C756D-3663-9745-A2ED-B127CB82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0EB1D-A3EC-644B-9EA2-8C154341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47A5A0-88B0-7149-AC39-58C2BF47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1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1F6450-2793-DF4A-AD09-C8E414DF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4D2BAE-CCD0-6143-9367-C10793C39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1CF6F7-62CD-BE41-8C2F-68E5705F4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9E36C8F-4DFC-A749-8B54-22F9236D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2D373E-9C60-4F4A-93FE-42AB1D6B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8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4B90F11-DCBC-4248-B683-0EBE350D4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A0A4D8-C06A-7B43-8EF3-F4203B83C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AB6965-AFE9-834E-A681-6C41E2B6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47B5DB-1A9A-5A40-892F-82B17692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D5A3E-CE67-6A41-90D7-B71F544F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7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A5AC72-93E1-544D-9BB7-A73F27D9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FF3824-B59A-BF4B-9C7B-ED02C981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5D32C1-AE03-BF4F-8DB2-6E42BA48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D1D2B3-72FB-F44B-987C-DFE42CD7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60D9FC-E5F7-6947-B648-EA48748A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1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F90B9-59B8-3742-9D20-BBEC8F87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87FD9-9940-4944-860A-BF4BEE8AE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1ECC2-34EF-3248-BC02-C56AD881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B682A2-B728-0946-9EC9-D79221ED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1E8FF9-2476-8240-97E1-1F1BFC24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96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88BCE-885E-A04E-91C1-7DE184F99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B4BCC-43F0-B342-A12A-0FFD5AA73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F31408-68CE-5546-AA67-239FD6069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4536BB-E29A-4F45-9AC4-5E53EC6A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C5944B-4115-A64C-9F26-73777BBF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0FF194-4921-D24D-B04F-A58740D43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31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09AA6-4AE7-DE4B-8CF4-EB715D1D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1F5E64-4D3A-5C4D-8D22-9C4C70548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21B8D5-53AB-7243-8593-5C9769745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42250EC-D538-7149-98D6-415087C08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B5086B-4710-A840-A05F-82516CBDD0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21E4786-C860-1E46-80FE-574086CF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8CB972B-2D03-EB4E-8592-2EB6A1B0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9BFC858-B7C3-024F-847F-ACF685E6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9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4EC49-13C9-6343-B85D-7295795F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2E96F5-1B3C-DA49-9178-AB8CB6C5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2E12BB-86C0-A347-8617-1F3B3E23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ACCA0B-0348-C941-9DC5-6F2B12E9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7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C6B76B-AAB5-A74D-A2D0-96E1ACBD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D81843-0D49-5349-AE51-93D4334C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4566B4-9331-6A4C-8936-A4D8272A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72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F19AE-78CD-E448-BE1D-3CA65038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3FAE65-FE75-1D4C-99CF-469F1CCA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AE9D5F-1427-1040-B605-6B551DED3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A21C4F-F62A-8A4B-87E1-CA69F44EF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AFDC3E-72FC-0148-86C8-4465A1D06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F318E5-FAB0-E044-A731-D694D1F3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01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A6CD7-1168-8842-B64D-72D9286E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AEF4CA0-F02A-0746-B6FC-0DC83D10A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FEDC15-DF3B-5742-9038-B8FA7A5BD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C9E3D6-84EA-1F4E-B4DE-7C6E646D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88FD85-D08C-8A45-AC4C-ACFFCCB7E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8C4DF2-1AE1-074C-8091-C212F843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65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B2408D-1D92-594D-8E4B-2F85DAE8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66EBEB-CA57-784C-99D5-B2B07B06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9EFB6-B430-C241-9FE3-E3D5B705F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37EF8-5487-B14F-8EA7-FB577DB51A2B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A91EF3-0AA8-7341-AF3E-086FB4805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D70F6B-3A6C-7747-8123-15EE9412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EED79-9F45-9249-9F20-1FAD886DCA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26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3ED75A2-86C3-6A4F-809A-32A965AB9BBD}"/>
              </a:ext>
            </a:extLst>
          </p:cNvPr>
          <p:cNvSpPr/>
          <p:nvPr/>
        </p:nvSpPr>
        <p:spPr>
          <a:xfrm rot="5400000">
            <a:off x="5840311" y="-319098"/>
            <a:ext cx="506506" cy="8208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153C3-FAA4-0047-8CFE-C6EDE8170660}"/>
              </a:ext>
            </a:extLst>
          </p:cNvPr>
          <p:cNvSpPr txBox="1"/>
          <p:nvPr/>
        </p:nvSpPr>
        <p:spPr>
          <a:xfrm>
            <a:off x="5127595" y="1748353"/>
            <a:ext cx="1931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SIGMA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55027AA-CF1E-EE40-8B9E-F067B53C2475}"/>
              </a:ext>
            </a:extLst>
          </p:cNvPr>
          <p:cNvCxnSpPr>
            <a:cxnSpLocks/>
          </p:cNvCxnSpPr>
          <p:nvPr/>
        </p:nvCxnSpPr>
        <p:spPr>
          <a:xfrm>
            <a:off x="467657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39C38A-5EA6-4C43-86EE-3AF80829CE88}"/>
              </a:ext>
            </a:extLst>
          </p:cNvPr>
          <p:cNvCxnSpPr>
            <a:cxnSpLocks/>
          </p:cNvCxnSpPr>
          <p:nvPr/>
        </p:nvCxnSpPr>
        <p:spPr>
          <a:xfrm>
            <a:off x="7505642" y="1683041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C6C05C9-4944-2640-A408-361893ECF916}"/>
              </a:ext>
            </a:extLst>
          </p:cNvPr>
          <p:cNvCxnSpPr>
            <a:cxnSpLocks/>
          </p:cNvCxnSpPr>
          <p:nvPr/>
        </p:nvCxnSpPr>
        <p:spPr>
          <a:xfrm>
            <a:off x="4658623" y="2612510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6CDC495-F0BC-D344-97DE-385912354D8F}"/>
              </a:ext>
            </a:extLst>
          </p:cNvPr>
          <p:cNvCxnSpPr>
            <a:cxnSpLocks/>
          </p:cNvCxnSpPr>
          <p:nvPr/>
        </p:nvCxnSpPr>
        <p:spPr>
          <a:xfrm>
            <a:off x="4668408" y="1691205"/>
            <a:ext cx="28551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D8BF4C-A575-B140-9C1A-404D587E51E4}"/>
              </a:ext>
            </a:extLst>
          </p:cNvPr>
          <p:cNvSpPr txBox="1"/>
          <p:nvPr/>
        </p:nvSpPr>
        <p:spPr>
          <a:xfrm>
            <a:off x="2072463" y="3531931"/>
            <a:ext cx="8042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Söhne"/>
              </a:rPr>
              <a:t>Безопасность в интернете - наша забота, ваше спокойствие</a:t>
            </a:r>
            <a:endParaRPr lang="ru-RU" sz="2400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4CBD7-1F61-F147-B6E5-1E638D69A151}"/>
              </a:ext>
            </a:extLst>
          </p:cNvPr>
          <p:cNvSpPr txBox="1"/>
          <p:nvPr/>
        </p:nvSpPr>
        <p:spPr>
          <a:xfrm>
            <a:off x="5079862" y="2703484"/>
            <a:ext cx="197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[Be pr0tect]</a:t>
            </a:r>
          </a:p>
        </p:txBody>
      </p:sp>
    </p:spTree>
    <p:extLst>
      <p:ext uri="{BB962C8B-B14F-4D97-AF65-F5344CB8AC3E}">
        <p14:creationId xmlns:p14="http://schemas.microsoft.com/office/powerpoint/2010/main" val="134111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Мобильное приложение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1F1A37-CB5A-29D8-891D-ED54098E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161" y="1521303"/>
            <a:ext cx="2219740" cy="456795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4F2C05-389D-5CC3-A9FF-2C5E5AE0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073" y="1521303"/>
            <a:ext cx="2219740" cy="456795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2AC48-24A4-35C8-2F50-717646680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088" y="1521303"/>
            <a:ext cx="2264960" cy="46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2735249" y="534727"/>
            <a:ext cx="6639339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Браузерное расширение (</a:t>
            </a:r>
            <a:r>
              <a:rPr lang="en-US" b="1" dirty="0">
                <a:latin typeface="Andale Mono" panose="020B0509000000000004" pitchFamily="49" charset="0"/>
              </a:rPr>
              <a:t>Chrome extension)</a:t>
            </a:r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DF606-08F9-1A34-7BB3-BF3311D92BF0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5A03A80-22B4-87D8-EB92-A77FBA48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18" y="1105095"/>
            <a:ext cx="7772400" cy="9985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17C92B-9244-66DE-BA40-2585369C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50" y="2290651"/>
            <a:ext cx="3904091" cy="40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B2BE0A-BB0C-6787-BF91-EDAEFA36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61" y="2298602"/>
            <a:ext cx="3866082" cy="4032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212C0D15-3F10-AE25-D865-F57454768F35}"/>
              </a:ext>
            </a:extLst>
          </p:cNvPr>
          <p:cNvSpPr/>
          <p:nvPr/>
        </p:nvSpPr>
        <p:spPr>
          <a:xfrm>
            <a:off x="5910498" y="3779319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789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9A4850-82D9-4742-813C-90E1A35DE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52029" y="1527240"/>
            <a:ext cx="2871384" cy="2871384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2DE690-E358-DB43-8AAE-92AADE886FAF}"/>
              </a:ext>
            </a:extLst>
          </p:cNvPr>
          <p:cNvSpPr txBox="1"/>
          <p:nvPr/>
        </p:nvSpPr>
        <p:spPr>
          <a:xfrm>
            <a:off x="5358458" y="152399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ndale Mono" panose="020B0509000000000004" pitchFamily="49" charset="0"/>
              </a:rPr>
              <a:t>Команда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780F7-0A0E-4540-AAB7-D1AE89CD77B9}"/>
              </a:ext>
            </a:extLst>
          </p:cNvPr>
          <p:cNvSpPr txBox="1"/>
          <p:nvPr/>
        </p:nvSpPr>
        <p:spPr>
          <a:xfrm>
            <a:off x="941226" y="4691743"/>
            <a:ext cx="2529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Мухторов</a:t>
            </a:r>
            <a:r>
              <a:rPr lang="ru-RU" sz="2000" dirty="0">
                <a:latin typeface="Andale Mono" panose="020B0509000000000004" pitchFamily="49" charset="0"/>
              </a:rPr>
              <a:t> Алишер</a:t>
            </a: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Backend </a:t>
            </a:r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7CAE0-F1DA-834F-94BF-3FDBFDA3ABD0}"/>
              </a:ext>
            </a:extLst>
          </p:cNvPr>
          <p:cNvSpPr txBox="1"/>
          <p:nvPr/>
        </p:nvSpPr>
        <p:spPr>
          <a:xfrm>
            <a:off x="4667563" y="4766229"/>
            <a:ext cx="3467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ndale Mono" panose="020B0509000000000004" pitchFamily="49" charset="0"/>
              </a:rPr>
              <a:t>Аскаров Руслан</a:t>
            </a:r>
          </a:p>
          <a:p>
            <a:endParaRPr lang="ru-RU" sz="1600" dirty="0">
              <a:latin typeface="Andale Mono" panose="020B0509000000000004" pitchFamily="49" charset="0"/>
            </a:endParaRPr>
          </a:p>
          <a:p>
            <a:r>
              <a:rPr lang="ru-RU" sz="1600" dirty="0">
                <a:latin typeface="Andale Mono" panose="020B0509000000000004" pitchFamily="49" charset="0"/>
              </a:rPr>
              <a:t>Специалист по безопасности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B5308-AE0E-6C4C-88B6-8D0839ACAD3D}"/>
              </a:ext>
            </a:extLst>
          </p:cNvPr>
          <p:cNvSpPr txBox="1"/>
          <p:nvPr/>
        </p:nvSpPr>
        <p:spPr>
          <a:xfrm>
            <a:off x="9079562" y="4684649"/>
            <a:ext cx="2406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>
                <a:latin typeface="Andale Mono" panose="020B0509000000000004" pitchFamily="49" charset="0"/>
              </a:rPr>
              <a:t>Жамолов</a:t>
            </a:r>
            <a:r>
              <a:rPr lang="ru-RU" sz="2000" dirty="0">
                <a:latin typeface="Andale Mono" panose="020B0509000000000004" pitchFamily="49" charset="0"/>
              </a:rPr>
              <a:t> </a:t>
            </a:r>
            <a:r>
              <a:rPr lang="ru-RU" sz="2000" dirty="0" err="1">
                <a:latin typeface="Andale Mono" panose="020B0509000000000004" pitchFamily="49" charset="0"/>
              </a:rPr>
              <a:t>Шамшод</a:t>
            </a:r>
            <a:endParaRPr lang="ru-RU" sz="2000" dirty="0">
              <a:latin typeface="Andale Mono" panose="020B0509000000000004" pitchFamily="49" charset="0"/>
            </a:endParaRPr>
          </a:p>
          <a:p>
            <a:endParaRPr lang="ru-RU" sz="2000" dirty="0">
              <a:latin typeface="Andale Mono" panose="020B0509000000000004" pitchFamily="49" charset="0"/>
            </a:endParaRPr>
          </a:p>
          <a:p>
            <a:r>
              <a:rPr lang="en-US" sz="1600" dirty="0">
                <a:latin typeface="Andale Mono" panose="020B0509000000000004" pitchFamily="49" charset="0"/>
              </a:rPr>
              <a:t>Frontend &amp; Mobile </a:t>
            </a:r>
          </a:p>
          <a:p>
            <a:r>
              <a:rPr lang="ru-RU" sz="1600" dirty="0">
                <a:latin typeface="Andale Mono" panose="020B0509000000000004" pitchFamily="49" charset="0"/>
              </a:rPr>
              <a:t>разработчик</a:t>
            </a:r>
            <a:endParaRPr lang="en-US" sz="1600" dirty="0">
              <a:latin typeface="Andale Mono" panose="020B0509000000000004" pitchFamily="49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10302AA-6D36-CE4A-A1D8-FBF187EE77FF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40A4E4C7-9217-E84E-B031-8A4237FA050E}"/>
              </a:ext>
            </a:extLst>
          </p:cNvPr>
          <p:cNvSpPr/>
          <p:nvPr/>
        </p:nvSpPr>
        <p:spPr>
          <a:xfrm>
            <a:off x="4580118" y="1457951"/>
            <a:ext cx="3184989" cy="3009961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6968B7-78DD-714F-9C18-F5B66917B4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/>
          <a:stretch/>
        </p:blipFill>
        <p:spPr>
          <a:xfrm>
            <a:off x="4596229" y="1308792"/>
            <a:ext cx="3310006" cy="3308278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A020F-8524-AA43-1150-A5DC5D4D927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D80527-07DC-74C5-6384-792D7506A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073" y="1356037"/>
            <a:ext cx="3543300" cy="31623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CD866-B177-EC8F-610D-2CFE629B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99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B51FA-FA73-B748-88F8-A383E8703FB5}"/>
              </a:ext>
            </a:extLst>
          </p:cNvPr>
          <p:cNvSpPr txBox="1"/>
          <p:nvPr/>
        </p:nvSpPr>
        <p:spPr>
          <a:xfrm rot="16200000">
            <a:off x="-965258" y="301234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EPSILON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157328" y="482175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На что мы потратим деньги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3860452" y="1995401"/>
            <a:ext cx="30364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Серверные мощности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Увеличение команды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Доработка решений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E08123-4E55-C46B-4F25-E83C52C3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74ACB7B-0188-4946-9B50-95F6B2477540}"/>
              </a:ext>
            </a:extLst>
          </p:cNvPr>
          <p:cNvSpPr txBox="1"/>
          <p:nvPr/>
        </p:nvSpPr>
        <p:spPr>
          <a:xfrm>
            <a:off x="3873359" y="534727"/>
            <a:ext cx="5061687" cy="64633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Растет количество мошеннических (фишинговых) сайтов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и схем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9969268-BBD2-FE4B-A15C-AC21A82FCD79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FB21BA-9D36-3F42-BB6B-7DEE8D6D903B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C8EEAF3-2162-C6C6-6B7E-585518F2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20" y="1928550"/>
            <a:ext cx="3187639" cy="4180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ED41AD-2F41-F4ED-65EF-0A530380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C93D75-D9DC-4E64-8ED7-D961B4494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425" y="1898406"/>
            <a:ext cx="4042218" cy="396550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17E757-24EB-9BEE-0013-E77FBB354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32" y="2013172"/>
            <a:ext cx="3461881" cy="21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2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проблемы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685175" y="1281537"/>
            <a:ext cx="5132823" cy="4612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Мошеннические сайты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Экстремистские</a:t>
            </a:r>
            <a:r>
              <a:rPr lang="ru-RU" dirty="0">
                <a:latin typeface="Andale Mono" panose="020B0509000000000004" pitchFamily="49" charset="0"/>
              </a:rPr>
              <a:t> сайты и профили в соц. сетях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Незаблокированные </a:t>
            </a:r>
            <a:r>
              <a:rPr lang="ru-RU" b="1" dirty="0">
                <a:latin typeface="Andale Mono" panose="020B0509000000000004" pitchFamily="49" charset="0"/>
              </a:rPr>
              <a:t>сайты для взрослых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Видоизмененные ссылки на </a:t>
            </a:r>
            <a:r>
              <a:rPr lang="ru-RU" b="1" dirty="0">
                <a:latin typeface="Andale Mono" panose="020B0509000000000004" pitchFamily="49" charset="0"/>
              </a:rPr>
              <a:t>онлайн казино и ставок на спорт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… и другие </a:t>
            </a:r>
            <a:r>
              <a:rPr lang="ru-RU" b="1" dirty="0">
                <a:latin typeface="Andale Mono" panose="020B0509000000000004" pitchFamily="49" charset="0"/>
              </a:rPr>
              <a:t>нежелательные или опасные</a:t>
            </a:r>
            <a:r>
              <a:rPr lang="ru-RU" dirty="0">
                <a:latin typeface="Andale Mono" panose="020B0509000000000004" pitchFamily="49" charset="0"/>
              </a:rPr>
              <a:t> ресурсы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77625-A05F-B9F0-14FC-3F443CAEA217}"/>
              </a:ext>
            </a:extLst>
          </p:cNvPr>
          <p:cNvSpPr txBox="1"/>
          <p:nvPr/>
        </p:nvSpPr>
        <p:spPr>
          <a:xfrm>
            <a:off x="6880611" y="1368099"/>
            <a:ext cx="5132823" cy="4439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Обманутые люди и украденные деньги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Молодежь подвергающийся опасной пропаганде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Психологическое воздействие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dirty="0">
                <a:latin typeface="Andale Mono" panose="020B0509000000000004" pitchFamily="49" charset="0"/>
              </a:rPr>
              <a:t>Проигранные деньги и долги в казино</a:t>
            </a:r>
            <a:endParaRPr lang="en-US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ru-RU" dirty="0">
                <a:latin typeface="Andale Mono" panose="020B0509000000000004" pitchFamily="49" charset="0"/>
              </a:rPr>
              <a:t>Летальные исходы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ru-RU" dirty="0">
              <a:latin typeface="Andale Mono" panose="020B0509000000000004" pitchFamily="49" charset="0"/>
            </a:endParaRPr>
          </a:p>
        </p:txBody>
      </p:sp>
      <p:sp>
        <p:nvSpPr>
          <p:cNvPr id="6" name="Нашивка 5">
            <a:extLst>
              <a:ext uri="{FF2B5EF4-FFF2-40B4-BE49-F238E27FC236}">
                <a16:creationId xmlns:a16="http://schemas.microsoft.com/office/drawing/2014/main" id="{000BC088-201B-4267-579F-4C4BB65397C2}"/>
              </a:ext>
            </a:extLst>
          </p:cNvPr>
          <p:cNvSpPr/>
          <p:nvPr/>
        </p:nvSpPr>
        <p:spPr>
          <a:xfrm>
            <a:off x="6124095" y="2914022"/>
            <a:ext cx="497770" cy="1376400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8DCAC4-049B-384C-9142-F4BAB6CDDA34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Существующие недостатки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97A71D-130D-E54D-B79D-C20F5C97C761}"/>
              </a:ext>
            </a:extLst>
          </p:cNvPr>
          <p:cNvSpPr txBox="1"/>
          <p:nvPr/>
        </p:nvSpPr>
        <p:spPr>
          <a:xfrm>
            <a:off x="2481944" y="1995401"/>
            <a:ext cx="8410470" cy="253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Блокировка всего домена (</a:t>
            </a:r>
            <a:r>
              <a:rPr lang="en-US" b="1" dirty="0">
                <a:latin typeface="Andale Mono" panose="020B0509000000000004" pitchFamily="49" charset="0"/>
              </a:rPr>
              <a:t>SSL)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Нет возможности блокировки по ключевым словам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Обязательно нужно предопределять список запрещенных доменов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Дорогое программное обеспечение для установки в гос. органах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8A87F2-99CB-3A62-B3DE-F78452AD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9271A-BB07-FD13-E2D7-A14A352B6D8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640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6C9B3-3D02-AE4C-832C-870F3614F41C}"/>
              </a:ext>
            </a:extLst>
          </p:cNvPr>
          <p:cNvSpPr txBox="1"/>
          <p:nvPr/>
        </p:nvSpPr>
        <p:spPr>
          <a:xfrm>
            <a:off x="2793442" y="2706604"/>
            <a:ext cx="7877597" cy="3046988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Фильтруем адреса сайтов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по предустановленным алгоритмам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Не пускаем в уже известные </a:t>
            </a: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опасные и подозрительные сайты</a:t>
            </a:r>
          </a:p>
          <a:p>
            <a:pPr algn="ctr"/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Даём легковесное </a:t>
            </a:r>
            <a:r>
              <a:rPr lang="en-US" sz="2400" b="1" dirty="0">
                <a:latin typeface="Andale Mono" panose="020B0509000000000004" pitchFamily="49" charset="0"/>
              </a:rPr>
              <a:t>Desktop, </a:t>
            </a:r>
            <a:endParaRPr lang="ru-RU" sz="2400" b="1" dirty="0">
              <a:latin typeface="Andale Mono" panose="020B0509000000000004" pitchFamily="49" charset="0"/>
            </a:endParaRPr>
          </a:p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мобильное и браузерное решение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FE86DD-F302-FBC5-F3DA-C9BAF98B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A7014-2789-55C0-1AAA-EA59F821D962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D7670-8DA7-6405-F8C6-0CE5DA812086}"/>
              </a:ext>
            </a:extLst>
          </p:cNvPr>
          <p:cNvSpPr txBox="1"/>
          <p:nvPr/>
        </p:nvSpPr>
        <p:spPr>
          <a:xfrm>
            <a:off x="4352243" y="974630"/>
            <a:ext cx="4366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Andale Mono" panose="020B0509000000000004" pitchFamily="49" charset="0"/>
              </a:rPr>
              <a:t>CYBER SHIELD</a:t>
            </a:r>
            <a:endParaRPr lang="ru-RU" sz="4400" b="1" dirty="0">
              <a:latin typeface="Andale Mono" panose="020B0509000000000004" pitchFamily="49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0641572-CB17-8B7C-1191-84CBFF2C88D1}"/>
              </a:ext>
            </a:extLst>
          </p:cNvPr>
          <p:cNvCxnSpPr>
            <a:cxnSpLocks/>
          </p:cNvCxnSpPr>
          <p:nvPr/>
        </p:nvCxnSpPr>
        <p:spPr>
          <a:xfrm>
            <a:off x="4224396" y="904294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779BE6-7836-0E42-B96B-C4D475C37B5D}"/>
              </a:ext>
            </a:extLst>
          </p:cNvPr>
          <p:cNvCxnSpPr>
            <a:cxnSpLocks/>
          </p:cNvCxnSpPr>
          <p:nvPr/>
        </p:nvCxnSpPr>
        <p:spPr>
          <a:xfrm>
            <a:off x="8821977" y="904293"/>
            <a:ext cx="0" cy="936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FC5FF0D-D128-A3AB-6C3F-5892CDD3EF5B}"/>
              </a:ext>
            </a:extLst>
          </p:cNvPr>
          <p:cNvCxnSpPr>
            <a:cxnSpLocks/>
          </p:cNvCxnSpPr>
          <p:nvPr/>
        </p:nvCxnSpPr>
        <p:spPr>
          <a:xfrm>
            <a:off x="4224396" y="1828739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751ED03-DE21-3C5F-9EE5-E388D241DD07}"/>
              </a:ext>
            </a:extLst>
          </p:cNvPr>
          <p:cNvCxnSpPr>
            <a:cxnSpLocks/>
          </p:cNvCxnSpPr>
          <p:nvPr/>
        </p:nvCxnSpPr>
        <p:spPr>
          <a:xfrm>
            <a:off x="4224396" y="917482"/>
            <a:ext cx="459758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8E8B0C-122E-9A44-888E-D43DBB45AD78}"/>
              </a:ext>
            </a:extLst>
          </p:cNvPr>
          <p:cNvSpPr txBox="1"/>
          <p:nvPr/>
        </p:nvSpPr>
        <p:spPr>
          <a:xfrm>
            <a:off x="4963126" y="1913408"/>
            <a:ext cx="314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[S3cure surf1ng]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09CA-97BD-3917-F0B5-7CF8BCE69959}"/>
              </a:ext>
            </a:extLst>
          </p:cNvPr>
          <p:cNvSpPr txBox="1"/>
          <p:nvPr/>
        </p:nvSpPr>
        <p:spPr>
          <a:xfrm>
            <a:off x="3910115" y="350887"/>
            <a:ext cx="506168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Andale Mono" panose="020B0509000000000004" pitchFamily="49" charset="0"/>
              </a:rPr>
              <a:t>МЫ ПРЕДЛАГАЕМ:</a:t>
            </a:r>
          </a:p>
        </p:txBody>
      </p:sp>
    </p:spTree>
    <p:extLst>
      <p:ext uri="{BB962C8B-B14F-4D97-AF65-F5344CB8AC3E}">
        <p14:creationId xmlns:p14="http://schemas.microsoft.com/office/powerpoint/2010/main" val="1816877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Какие открытые данные используем: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622D6-757A-9A4E-872B-1DDDB9B801D7}"/>
              </a:ext>
            </a:extLst>
          </p:cNvPr>
          <p:cNvSpPr txBox="1"/>
          <p:nvPr/>
        </p:nvSpPr>
        <p:spPr>
          <a:xfrm>
            <a:off x="973068" y="1754240"/>
            <a:ext cx="11014616" cy="333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мошеннических сайтов             </a:t>
            </a:r>
            <a:r>
              <a:rPr lang="en-US" b="1" dirty="0">
                <a:latin typeface="Andale Mono" panose="020B0509000000000004" pitchFamily="49" charset="0"/>
              </a:rPr>
              <a:t> 	[</a:t>
            </a:r>
            <a:r>
              <a:rPr lang="ru-RU" b="1" dirty="0">
                <a:latin typeface="Andale Mono" panose="020B0509000000000004" pitchFamily="49" charset="0"/>
              </a:rPr>
              <a:t>соц. сети</a:t>
            </a:r>
            <a:r>
              <a:rPr lang="en-US" b="1" dirty="0">
                <a:latin typeface="Andale Mono" panose="020B0509000000000004" pitchFamily="49" charset="0"/>
              </a:rPr>
              <a:t>]</a:t>
            </a:r>
            <a:r>
              <a:rPr lang="ru-RU" b="1" dirty="0">
                <a:latin typeface="Andale Mono" panose="020B0509000000000004" pitchFamily="49" charset="0"/>
              </a:rPr>
              <a:t>		-	</a:t>
            </a:r>
            <a:r>
              <a:rPr lang="en-US" b="1" dirty="0">
                <a:latin typeface="Andale Mono" panose="020B0509000000000004" pitchFamily="49" charset="0"/>
              </a:rPr>
              <a:t>~200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Названия экстремистских организаций</a:t>
            </a:r>
            <a:r>
              <a:rPr lang="en-US" b="1" dirty="0">
                <a:latin typeface="Andale Mono" panose="020B0509000000000004" pitchFamily="49" charset="0"/>
              </a:rPr>
              <a:t>     </a:t>
            </a:r>
            <a:r>
              <a:rPr lang="ru-RU" b="1" dirty="0">
                <a:latin typeface="Andale Mono" panose="020B0509000000000004" pitchFamily="49" charset="0"/>
              </a:rPr>
              <a:t>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en-US" b="1" dirty="0" err="1">
                <a:latin typeface="Andale Mono" panose="020B0509000000000004" pitchFamily="49" charset="0"/>
              </a:rPr>
              <a:t>data.egov.uz</a:t>
            </a:r>
            <a:r>
              <a:rPr lang="en-US" b="1" dirty="0">
                <a:latin typeface="Andale Mono" panose="020B0509000000000004" pitchFamily="49" charset="0"/>
              </a:rPr>
              <a:t>]	-	~400</a:t>
            </a:r>
            <a:endParaRPr lang="ru-RU" b="1" dirty="0">
              <a:latin typeface="Andale Mono" panose="020B05090000000000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Список заблокированных и </a:t>
            </a:r>
          </a:p>
          <a:p>
            <a:pPr>
              <a:lnSpc>
                <a:spcPct val="200000"/>
              </a:lnSpc>
            </a:pPr>
            <a:r>
              <a:rPr lang="ru-RU" b="1" dirty="0">
                <a:latin typeface="Andale Mono" panose="020B0509000000000004" pitchFamily="49" charset="0"/>
              </a:rPr>
              <a:t>  подозрительных сайтов</a:t>
            </a:r>
            <a:r>
              <a:rPr lang="en-US" b="1" dirty="0">
                <a:latin typeface="Andale Mono" panose="020B0509000000000004" pitchFamily="49" charset="0"/>
              </a:rPr>
              <a:t>          </a:t>
            </a:r>
            <a:r>
              <a:rPr lang="ru-RU" b="1" dirty="0">
                <a:latin typeface="Andale Mono" panose="020B0509000000000004" pitchFamily="49" charset="0"/>
              </a:rPr>
              <a:t>           </a:t>
            </a:r>
            <a:r>
              <a:rPr lang="en-US" b="1" dirty="0">
                <a:latin typeface="Andale Mono" panose="020B0509000000000004" pitchFamily="49" charset="0"/>
              </a:rPr>
              <a:t>	[</a:t>
            </a:r>
            <a:r>
              <a:rPr lang="ru-RU" b="1" dirty="0">
                <a:latin typeface="Andale Mono" panose="020B0509000000000004" pitchFamily="49" charset="0"/>
              </a:rPr>
              <a:t>открытые </a:t>
            </a:r>
            <a:r>
              <a:rPr lang="en-US" b="1" dirty="0">
                <a:latin typeface="Andale Mono" panose="020B0509000000000004" pitchFamily="49" charset="0"/>
              </a:rPr>
              <a:t>API]	-	400K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latin typeface="Andale Mono" panose="020B0509000000000004" pitchFamily="49" charset="0"/>
              </a:rPr>
              <a:t>Ключевые слова</a:t>
            </a:r>
            <a:r>
              <a:rPr lang="en-US" b="1" dirty="0">
                <a:latin typeface="Andale Mono" panose="020B0509000000000004" pitchFamily="49" charset="0"/>
              </a:rPr>
              <a:t> </a:t>
            </a:r>
            <a:r>
              <a:rPr lang="ru-RU" b="1" dirty="0">
                <a:latin typeface="Andale Mono" panose="020B0509000000000004" pitchFamily="49" charset="0"/>
              </a:rPr>
              <a:t>для фильтрации</a:t>
            </a:r>
            <a:r>
              <a:rPr lang="en-US" b="1" dirty="0">
                <a:latin typeface="Andale Mono" panose="020B0509000000000004" pitchFamily="49" charset="0"/>
              </a:rPr>
              <a:t>              </a:t>
            </a:r>
            <a:r>
              <a:rPr lang="ru-RU" b="1" dirty="0">
                <a:latin typeface="Andale Mono" panose="020B0509000000000004" pitchFamily="49" charset="0"/>
              </a:rPr>
              <a:t>	</a:t>
            </a:r>
            <a:r>
              <a:rPr lang="en-US" b="1" dirty="0">
                <a:latin typeface="Andale Mono" panose="020B0509000000000004" pitchFamily="49" charset="0"/>
              </a:rPr>
              <a:t>[sigma]		-	~100</a:t>
            </a:r>
            <a:endParaRPr lang="ru-RU" b="1" dirty="0">
              <a:latin typeface="Andale Mono" panose="020B05090000000000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4FBE8A-97DD-FD97-3C16-3B6BE666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709612-2A56-B5C0-1736-73E5BA951BB1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04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22010" y="2673792"/>
            <a:ext cx="5061687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Andale Mono" panose="020B0509000000000004" pitchFamily="49" charset="0"/>
              </a:rPr>
              <a:t>Что у нас готово?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95076B-9DE4-A93C-6F67-9315FC57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7CA70-FFAC-2112-EDAC-E44FC6B55EC6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5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ndale Mono" panose="020B0509000000000004" pitchFamily="49" charset="0"/>
              </a:rPr>
              <a:t>Открытый</a:t>
            </a:r>
            <a:r>
              <a:rPr lang="en-US" sz="2400" b="1" dirty="0">
                <a:latin typeface="Andale Mono" panose="020B0509000000000004" pitchFamily="49" charset="0"/>
              </a:rPr>
              <a:t> Web Service</a:t>
            </a:r>
            <a:endParaRPr lang="ru-RU" sz="2400" b="1" dirty="0">
              <a:latin typeface="Andale Mono" panose="020B05090000000000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DE8B23-6213-D5EE-1C75-E9919E04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E5C18-90D6-5D4F-CB56-2C75F040ECD9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D2F2B6-B0EF-9B37-8DD7-2E746DC4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34" y="1885325"/>
            <a:ext cx="6308416" cy="5474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1220E-1556-11E0-D211-84FBB94F8757}"/>
              </a:ext>
            </a:extLst>
          </p:cNvPr>
          <p:cNvSpPr txBox="1"/>
          <p:nvPr/>
        </p:nvSpPr>
        <p:spPr>
          <a:xfrm>
            <a:off x="4036018" y="1092425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[https://odc24.rbc-group.uz/</a:t>
            </a:r>
            <a:r>
              <a:rPr lang="en-US" dirty="0" err="1">
                <a:latin typeface="Andale Mono" panose="020B0509000000000004" pitchFamily="49" charset="0"/>
              </a:rPr>
              <a:t>api</a:t>
            </a:r>
            <a:r>
              <a:rPr lang="en-US" dirty="0">
                <a:latin typeface="Andale Mono" panose="020B0509000000000004" pitchFamily="49" charset="0"/>
              </a:rPr>
              <a:t>/]</a:t>
            </a:r>
            <a:endParaRPr lang="ru-RU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3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7207A5-BC5C-A842-979C-345B8F1B7E85}"/>
              </a:ext>
            </a:extLst>
          </p:cNvPr>
          <p:cNvSpPr/>
          <p:nvPr/>
        </p:nvSpPr>
        <p:spPr>
          <a:xfrm>
            <a:off x="-16900" y="-15169"/>
            <a:ext cx="506506" cy="69091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atin typeface="Andale Mono" panose="020B050900000000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2A7FE-D65E-C549-9717-02E2258ED370}"/>
              </a:ext>
            </a:extLst>
          </p:cNvPr>
          <p:cNvSpPr txBox="1"/>
          <p:nvPr/>
        </p:nvSpPr>
        <p:spPr>
          <a:xfrm>
            <a:off x="3873359" y="534727"/>
            <a:ext cx="5061687" cy="36933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Andale Mono" panose="020B0509000000000004" pitchFamily="49" charset="0"/>
              </a:rPr>
              <a:t>Системное приложение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902B4-4D07-D077-C0A6-CC2891CF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413" y="6297588"/>
            <a:ext cx="1181309" cy="41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0ACE7B-9A75-B13D-56E7-36AF8AEB4B0C}"/>
              </a:ext>
            </a:extLst>
          </p:cNvPr>
          <p:cNvSpPr txBox="1"/>
          <p:nvPr/>
        </p:nvSpPr>
        <p:spPr>
          <a:xfrm rot="16200000">
            <a:off x="-857055" y="3012347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ndale Mono" panose="020B0509000000000004" pitchFamily="49" charset="0"/>
              </a:rPr>
              <a:t>SIGMA </a:t>
            </a:r>
            <a:r>
              <a:rPr lang="en-US" sz="1200" b="1" dirty="0">
                <a:solidFill>
                  <a:schemeClr val="bg1"/>
                </a:solidFill>
                <a:latin typeface="Andale Mono" panose="020B0509000000000004" pitchFamily="49" charset="0"/>
              </a:rPr>
              <a:t>[Be pr0tect]</a:t>
            </a:r>
            <a:endParaRPr lang="en-US" b="1" dirty="0">
              <a:solidFill>
                <a:schemeClr val="bg1"/>
              </a:solidFill>
              <a:latin typeface="Andale Mono" panose="020B05090000000000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D3DB8A-A18A-1979-3F07-A407DA68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5" y="1246173"/>
            <a:ext cx="4618792" cy="373852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D2E6CE-1585-0FFE-EFF7-1583D4289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53" y="1327094"/>
            <a:ext cx="5852160" cy="3657600"/>
          </a:xfrm>
          <a:prstGeom prst="rect">
            <a:avLst/>
          </a:prstGeom>
        </p:spPr>
      </p:pic>
      <p:sp>
        <p:nvSpPr>
          <p:cNvPr id="8" name="Нашивка 7">
            <a:extLst>
              <a:ext uri="{FF2B5EF4-FFF2-40B4-BE49-F238E27FC236}">
                <a16:creationId xmlns:a16="http://schemas.microsoft.com/office/drawing/2014/main" id="{B457FF43-47A3-A196-AC92-3A17D923A718}"/>
              </a:ext>
            </a:extLst>
          </p:cNvPr>
          <p:cNvSpPr/>
          <p:nvPr/>
        </p:nvSpPr>
        <p:spPr>
          <a:xfrm>
            <a:off x="5600397" y="2674087"/>
            <a:ext cx="493614" cy="882691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6044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333</Words>
  <Application>Microsoft Macintosh PowerPoint</Application>
  <PresentationFormat>Широкоэкранный</PresentationFormat>
  <Paragraphs>73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Andale Mono</vt:lpstr>
      <vt:lpstr>Arial</vt:lpstr>
      <vt:lpstr>Calibri</vt:lpstr>
      <vt:lpstr>Calibri Light</vt:lpstr>
      <vt:lpstr>Söhne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Microsoft Office User</cp:lastModifiedBy>
  <cp:revision>17</cp:revision>
  <dcterms:created xsi:type="dcterms:W3CDTF">2021-12-05T08:27:15Z</dcterms:created>
  <dcterms:modified xsi:type="dcterms:W3CDTF">2024-01-28T08:44:57Z</dcterms:modified>
</cp:coreProperties>
</file>